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634" r:id="rId2"/>
    <p:sldId id="627" r:id="rId3"/>
    <p:sldId id="632" r:id="rId4"/>
    <p:sldId id="633" r:id="rId5"/>
    <p:sldId id="629" r:id="rId6"/>
    <p:sldId id="630" r:id="rId7"/>
    <p:sldId id="631" r:id="rId8"/>
    <p:sldId id="635" r:id="rId9"/>
  </p:sldIdLst>
  <p:sldSz cx="10693400" cy="7561263"/>
  <p:notesSz cx="6858000" cy="9926638"/>
  <p:defaultTextStyle>
    <a:defPPr>
      <a:defRPr lang="ru-RU"/>
    </a:defPPr>
    <a:lvl1pPr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519113" indent="-61913"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1041400" indent="-127000"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562100" indent="-190500"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2084388" indent="-255588" algn="l" defTabSz="1041400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E60000"/>
    <a:srgbClr val="66FF99"/>
    <a:srgbClr val="9900FF"/>
    <a:srgbClr val="99FF99"/>
    <a:srgbClr val="1BAF34"/>
    <a:srgbClr val="BE0404"/>
    <a:srgbClr val="CBEFF1"/>
    <a:srgbClr val="6116AC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43" autoAdjust="0"/>
    <p:restoredTop sz="98309" autoAdjust="0"/>
  </p:normalViewPr>
  <p:slideViewPr>
    <p:cSldViewPr>
      <p:cViewPr varScale="1">
        <p:scale>
          <a:sx n="94" d="100"/>
          <a:sy n="94" d="100"/>
        </p:scale>
        <p:origin x="-96" y="-180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7"/>
        <p:guide pos="60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6" y="22"/>
            <a:ext cx="2972721" cy="496809"/>
          </a:xfrm>
          <a:prstGeom prst="rect">
            <a:avLst/>
          </a:prstGeom>
        </p:spPr>
        <p:txBody>
          <a:bodyPr vert="horz" lIns="92080" tIns="46041" rIns="92080" bIns="46041" rtlCol="0"/>
          <a:lstStyle>
            <a:lvl1pPr algn="l" defTabSz="105036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667" y="22"/>
            <a:ext cx="2972720" cy="496809"/>
          </a:xfrm>
          <a:prstGeom prst="rect">
            <a:avLst/>
          </a:prstGeom>
        </p:spPr>
        <p:txBody>
          <a:bodyPr vert="horz" lIns="92080" tIns="46041" rIns="92080" bIns="46041" rtlCol="0"/>
          <a:lstStyle>
            <a:lvl1pPr algn="r" defTabSz="105036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2D89A5CC-31D0-423B-8CA0-7BE9E13CA04E}" type="datetimeFigureOut">
              <a:rPr lang="ru-RU"/>
              <a:pPr>
                <a:defRPr/>
              </a:pPr>
              <a:t>12.09.2019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90575" y="736600"/>
            <a:ext cx="5276850" cy="3732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80" tIns="46041" rIns="92080" bIns="46041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637" y="4715730"/>
            <a:ext cx="5486727" cy="4466515"/>
          </a:xfrm>
          <a:prstGeom prst="rect">
            <a:avLst/>
          </a:prstGeom>
        </p:spPr>
        <p:txBody>
          <a:bodyPr vert="horz" lIns="92080" tIns="46041" rIns="92080" bIns="46041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6" y="9428264"/>
            <a:ext cx="2972721" cy="496809"/>
          </a:xfrm>
          <a:prstGeom prst="rect">
            <a:avLst/>
          </a:prstGeom>
        </p:spPr>
        <p:txBody>
          <a:bodyPr vert="horz" lIns="92080" tIns="46041" rIns="92080" bIns="46041" rtlCol="0" anchor="b"/>
          <a:lstStyle>
            <a:lvl1pPr algn="l" defTabSz="105036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667" y="9428264"/>
            <a:ext cx="2972720" cy="496809"/>
          </a:xfrm>
          <a:prstGeom prst="rect">
            <a:avLst/>
          </a:prstGeom>
        </p:spPr>
        <p:txBody>
          <a:bodyPr vert="horz" lIns="92080" tIns="46041" rIns="92080" bIns="46041" rtlCol="0" anchor="b"/>
          <a:lstStyle>
            <a:lvl1pPr algn="r" defTabSz="105036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182F53F-6C96-4B3E-8595-536593CB3E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08142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414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19113" algn="l" defTabSz="10414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1400" algn="l" defTabSz="10414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2100" algn="l" defTabSz="10414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4388" algn="l" defTabSz="1041400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179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8616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052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1487" algn="l" defTabSz="104287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773568" y="744419"/>
            <a:ext cx="5310866" cy="372209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C27BC-0716-421E-B1AA-A349AC206563}" type="slidenum">
              <a:rPr lang="ru-RU" smtClean="0">
                <a:solidFill>
                  <a:prstClr val="black"/>
                </a:solidFill>
              </a:rPr>
              <a:pPr>
                <a:defRPr/>
              </a:pPr>
              <a:t>8</a:t>
            </a:fld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8947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4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4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8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3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57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1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8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0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14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436" indent="0">
              <a:buNone/>
              <a:defRPr sz="3200"/>
            </a:lvl2pPr>
            <a:lvl3pPr marL="1042872" indent="0">
              <a:buNone/>
              <a:defRPr sz="2700"/>
            </a:lvl3pPr>
            <a:lvl4pPr marL="1564308" indent="0">
              <a:buNone/>
              <a:defRPr sz="2300"/>
            </a:lvl4pPr>
            <a:lvl5pPr marL="2085744" indent="0">
              <a:buNone/>
              <a:defRPr sz="2300"/>
            </a:lvl5pPr>
            <a:lvl6pPr marL="2607179" indent="0">
              <a:buNone/>
              <a:defRPr sz="2300"/>
            </a:lvl6pPr>
            <a:lvl7pPr marL="3128616" indent="0">
              <a:buNone/>
              <a:defRPr sz="2300"/>
            </a:lvl7pPr>
            <a:lvl8pPr marL="3650052" indent="0">
              <a:buNone/>
              <a:defRPr sz="2300"/>
            </a:lvl8pPr>
            <a:lvl9pPr marL="4171487" indent="0">
              <a:buNone/>
              <a:defRPr sz="23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436" indent="0">
              <a:buNone/>
              <a:defRPr sz="1400"/>
            </a:lvl2pPr>
            <a:lvl3pPr marL="1042872" indent="0">
              <a:buNone/>
              <a:defRPr sz="1100"/>
            </a:lvl3pPr>
            <a:lvl4pPr marL="1564308" indent="0">
              <a:buNone/>
              <a:defRPr sz="1000"/>
            </a:lvl4pPr>
            <a:lvl5pPr marL="2085744" indent="0">
              <a:buNone/>
              <a:defRPr sz="1000"/>
            </a:lvl5pPr>
            <a:lvl6pPr marL="2607179" indent="0">
              <a:buNone/>
              <a:defRPr sz="1000"/>
            </a:lvl6pPr>
            <a:lvl7pPr marL="3128616" indent="0">
              <a:buNone/>
              <a:defRPr sz="1000"/>
            </a:lvl7pPr>
            <a:lvl8pPr marL="3650052" indent="0">
              <a:buNone/>
              <a:defRPr sz="1000"/>
            </a:lvl8pPr>
            <a:lvl9pPr marL="417148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3FF0D-8B4E-4B35-AD2F-5C6133775B2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73CAA-7F33-400C-AD93-79E9062DFB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A0762B-3CB0-4E90-BB13-2B0F83EA3F6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/>
        </p:spPr>
        <p:txBody>
          <a:bodyPr lIns="91424" tIns="45712" rIns="91424" bIns="45712"/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21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21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42988" fontAlgn="base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1042804">
              <a:defRPr/>
            </a:pPr>
            <a:endParaRPr lang="ru-RU" smtClean="0"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7" y="1771651"/>
            <a:ext cx="8561139" cy="5324475"/>
          </a:xfrm>
        </p:spPr>
        <p:txBody>
          <a:bodyPr/>
          <a:lstStyle>
            <a:lvl1pPr marL="363474" indent="0">
              <a:buFontTx/>
              <a:buNone/>
              <a:defRPr b="1">
                <a:latin typeface="+mj-lt"/>
              </a:defRPr>
            </a:lvl1pPr>
            <a:lvl2pPr marL="360299" indent="3175">
              <a:defRPr>
                <a:latin typeface="+mj-lt"/>
              </a:defRPr>
            </a:lvl2pPr>
            <a:lvl3pPr marL="628539" indent="-260304">
              <a:tabLst/>
              <a:defRPr>
                <a:latin typeface="+mj-lt"/>
              </a:defRPr>
            </a:lvl3pPr>
            <a:lvl4pPr marL="0" indent="360299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2"/>
            <a:ext cx="8580438" cy="1219199"/>
          </a:xfrm>
        </p:spPr>
        <p:txBody>
          <a:bodyPr/>
          <a:lstStyle>
            <a:lvl1pPr marL="0" marR="0" indent="0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F95A2C-97B0-4F37-A37A-C10F5644461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691813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7" y="1771651"/>
            <a:ext cx="8561139" cy="5324475"/>
          </a:xfrm>
        </p:spPr>
        <p:txBody>
          <a:bodyPr/>
          <a:lstStyle>
            <a:lvl1pPr marL="363474" indent="0">
              <a:buFontTx/>
              <a:buNone/>
              <a:defRPr b="1">
                <a:latin typeface="+mj-lt"/>
              </a:defRPr>
            </a:lvl1pPr>
            <a:lvl2pPr marL="363474" indent="0">
              <a:defRPr>
                <a:latin typeface="+mj-lt"/>
              </a:defRPr>
            </a:lvl2pPr>
            <a:lvl3pPr marL="628539" indent="-260304">
              <a:defRPr>
                <a:latin typeface="+mj-lt"/>
              </a:defRPr>
            </a:lvl3pPr>
            <a:lvl4pPr marL="0" indent="360299">
              <a:defRPr>
                <a:latin typeface="+mj-lt"/>
              </a:defRPr>
            </a:lvl4pPr>
            <a:lvl5pPr marL="143484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961197" y="552452"/>
            <a:ext cx="8581268" cy="1219199"/>
          </a:xfrm>
        </p:spPr>
        <p:txBody>
          <a:bodyPr/>
          <a:lstStyle>
            <a:lvl1pPr marL="0" marR="0" indent="0" defTabSz="1042872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3DA2B-D88F-4101-912C-9DE4337658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0691813" cy="7558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7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7" y="3781425"/>
            <a:ext cx="8561139" cy="3314700"/>
          </a:xfrm>
        </p:spPr>
        <p:txBody>
          <a:bodyPr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436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2872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3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57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17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86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05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148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6A59E-A672-453A-8B07-30551BB68D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9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17254-39B4-4CED-BEC6-C70A2F2841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6" y="1771650"/>
            <a:ext cx="4297419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6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2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436" indent="0">
              <a:buNone/>
              <a:defRPr sz="2300" b="1"/>
            </a:lvl2pPr>
            <a:lvl3pPr marL="1042872" indent="0">
              <a:buNone/>
              <a:defRPr sz="2100" b="1"/>
            </a:lvl3pPr>
            <a:lvl4pPr marL="1564308" indent="0">
              <a:buNone/>
              <a:defRPr sz="1800" b="1"/>
            </a:lvl4pPr>
            <a:lvl5pPr marL="2085744" indent="0">
              <a:buNone/>
              <a:defRPr sz="1800" b="1"/>
            </a:lvl5pPr>
            <a:lvl6pPr marL="2607179" indent="0">
              <a:buNone/>
              <a:defRPr sz="1800" b="1"/>
            </a:lvl6pPr>
            <a:lvl7pPr marL="3128616" indent="0">
              <a:buNone/>
              <a:defRPr sz="1800" b="1"/>
            </a:lvl7pPr>
            <a:lvl8pPr marL="3650052" indent="0">
              <a:buNone/>
              <a:defRPr sz="1800" b="1"/>
            </a:lvl8pPr>
            <a:lvl9pPr marL="4171487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2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03A29-998D-4187-8B51-53A7C7EAAC6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A6603D-391C-444B-995E-95854038712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5" cy="719137"/>
          </a:xfrm>
        </p:spPr>
        <p:txBody>
          <a:bodyPr/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061EE710-8FCD-40F1-AA7F-D8AF0BCC19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2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2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436" indent="0">
              <a:buNone/>
              <a:defRPr sz="1400"/>
            </a:lvl2pPr>
            <a:lvl3pPr marL="1042872" indent="0">
              <a:buNone/>
              <a:defRPr sz="1100"/>
            </a:lvl3pPr>
            <a:lvl4pPr marL="1564308" indent="0">
              <a:buNone/>
              <a:defRPr sz="1000"/>
            </a:lvl4pPr>
            <a:lvl5pPr marL="2085744" indent="0">
              <a:buNone/>
              <a:defRPr sz="1000"/>
            </a:lvl5pPr>
            <a:lvl6pPr marL="2607179" indent="0">
              <a:buNone/>
              <a:defRPr sz="1000"/>
            </a:lvl6pPr>
            <a:lvl7pPr marL="3128616" indent="0">
              <a:buNone/>
              <a:defRPr sz="1000"/>
            </a:lvl7pPr>
            <a:lvl8pPr marL="3650052" indent="0">
              <a:buNone/>
              <a:defRPr sz="1000"/>
            </a:lvl8pPr>
            <a:lvl9pPr marL="4171487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3A9B0-337D-4358-B312-226563051D4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88" y="539750"/>
            <a:ext cx="85883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87" tIns="52144" rIns="104287" bIns="521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088" y="1763713"/>
            <a:ext cx="8588375" cy="533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87" tIns="52144" rIns="104287" bIns="521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l" defTabSz="1042872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104287" tIns="52144" rIns="104287" bIns="52144" rtlCol="0" anchor="ctr"/>
          <a:lstStyle>
            <a:lvl1pPr algn="ctr" defTabSz="1042872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 vert="horz" lIns="104287" tIns="52144" rIns="104287" bIns="52144" rtlCol="0" anchor="ctr">
            <a:normAutofit/>
          </a:bodyPr>
          <a:lstStyle>
            <a:lvl1pPr algn="ctr" defTabSz="1042872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 sz="27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8AFE411-82DC-4216-9AF4-B34672DEDF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10" r:id="rId1"/>
    <p:sldLayoutId id="2147485011" r:id="rId2"/>
    <p:sldLayoutId id="2147485012" r:id="rId3"/>
    <p:sldLayoutId id="2147485013" r:id="rId4"/>
    <p:sldLayoutId id="2147485014" r:id="rId5"/>
    <p:sldLayoutId id="2147485009" r:id="rId6"/>
    <p:sldLayoutId id="2147485015" r:id="rId7"/>
    <p:sldLayoutId id="2147485016" r:id="rId8"/>
    <p:sldLayoutId id="2147485008" r:id="rId9"/>
    <p:sldLayoutId id="2147485007" r:id="rId10"/>
    <p:sldLayoutId id="2147485006" r:id="rId11"/>
    <p:sldLayoutId id="2147485005" r:id="rId12"/>
  </p:sldLayoutIdLst>
  <p:hf hdr="0" ftr="0" dt="0"/>
  <p:txStyles>
    <p:titleStyle>
      <a:lvl1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1400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120" algn="l" defTabSz="1042804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239" algn="l" defTabSz="1042804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358" algn="l" defTabSz="1042804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477" algn="l" defTabSz="1042804" rtl="0" fontAlgn="base">
        <a:lnSpc>
          <a:spcPts val="5199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1950" indent="-361950" algn="l" defTabSz="1041400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•"/>
        <a:defRPr sz="3700" kern="1200">
          <a:solidFill>
            <a:srgbClr val="005AA9"/>
          </a:solidFill>
          <a:latin typeface="+mj-lt"/>
          <a:ea typeface="+mn-ea"/>
          <a:cs typeface="+mn-cs"/>
        </a:defRPr>
      </a:lvl1pPr>
      <a:lvl2pPr marL="361950" indent="92075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1200" indent="-258763" algn="l" defTabSz="10414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598613" indent="-1238250" algn="just" defTabSz="1041400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buChar char="–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3513" indent="392113" algn="l" defTabSz="1041400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buChar char="»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7898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3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0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06" indent="-260718" algn="l" defTabSz="1042872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6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2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08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4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79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16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2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87" algn="l" defTabSz="1042872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10D592BFAC72090E477B9C197DCCF526AF91656BAEA7938279C0C2E93A9438FA22430B8B3E9A6C55599F525599xAM3I" TargetMode="External"/><Relationship Id="rId2" Type="http://schemas.openxmlformats.org/officeDocument/2006/relationships/hyperlink" Target="consultantplus://offline/ref=228966FAA27E6AD7D524CCF4CC61B40851A25E203FB0C0957DC225BA9F7A6D31EBDDA7460968E697BF8CC62229791CC38DDBFFE8932AtDw0N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consultantplus://offline/ref=3C639D5D3C0FFA79B7AAC93058F9169BB17614F6483B370229EE08B48F754C957B3074D90225B4FB692843C798FDA77CAC5E6E8F797EwFQ4O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3327" y="901700"/>
            <a:ext cx="1584325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666180" y="2609850"/>
            <a:ext cx="9505056" cy="1464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789" tIns="54405" rIns="108789" bIns="54405">
            <a:spAutoFit/>
          </a:bodyPr>
          <a:lstStyle>
            <a:lvl1pPr defTabSz="1027113">
              <a:spcBef>
                <a:spcPct val="20000"/>
              </a:spcBef>
              <a:buFont typeface="+mj-lt"/>
              <a:defRPr sz="4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027113">
              <a:spcBef>
                <a:spcPct val="20000"/>
              </a:spcBef>
              <a:buFont typeface="Arial" pitchFamily="34" charset="0"/>
              <a:defRPr sz="29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027113">
              <a:spcBef>
                <a:spcPct val="20000"/>
              </a:spcBef>
              <a:buFont typeface="Arial" pitchFamily="34" charset="0"/>
              <a:buChar char="•"/>
              <a:defRPr sz="29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027113">
              <a:lnSpc>
                <a:spcPts val="2263"/>
              </a:lnSpc>
              <a:spcBef>
                <a:spcPts val="500"/>
              </a:spcBef>
              <a:buFont typeface="Arial" pitchFamily="34" charset="0"/>
              <a:defRPr sz="20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027113">
              <a:lnSpc>
                <a:spcPts val="2263"/>
              </a:lnSpc>
              <a:spcBef>
                <a:spcPts val="500"/>
              </a:spcBef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МИ </a:t>
            </a:r>
            <a:r>
              <a:rPr lang="ru-RU" altLang="ru-RU" sz="2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ФНС России по </a:t>
            </a:r>
            <a:r>
              <a:rPr lang="ru-RU" altLang="ru-RU" sz="2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крупнейшим налогоплательщикам №2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2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н</a:t>
            </a:r>
            <a:r>
              <a:rPr lang="ru-RU" altLang="ru-RU" sz="2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ачальник отдела досудебного урегулирования налоговых споров </a:t>
            </a:r>
            <a:r>
              <a:rPr lang="ru-RU" altLang="ru-RU" sz="2200" dirty="0" err="1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Набоко</a:t>
            </a:r>
            <a:r>
              <a:rPr lang="ru-RU" altLang="ru-RU" sz="2200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 Ольга Александровна</a:t>
            </a:r>
            <a:endParaRPr lang="ru-RU" altLang="ru-RU" sz="22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200" dirty="0">
              <a:solidFill>
                <a:srgbClr val="005AAA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42"/>
          <p:cNvSpPr txBox="1">
            <a:spLocks noChangeArrowheads="1"/>
          </p:cNvSpPr>
          <p:nvPr/>
        </p:nvSpPr>
        <p:spPr bwMode="auto">
          <a:xfrm>
            <a:off x="939801" y="6588943"/>
            <a:ext cx="8813800" cy="49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4172" tIns="62096" rIns="124172" bIns="62096">
            <a:spAutoFit/>
          </a:bodyPr>
          <a:lstStyle>
            <a:lvl1pPr defTabSz="1247775">
              <a:spcBef>
                <a:spcPct val="20000"/>
              </a:spcBef>
              <a:buFont typeface="+mj-lt"/>
              <a:defRPr sz="4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247775">
              <a:spcBef>
                <a:spcPct val="20000"/>
              </a:spcBef>
              <a:buFont typeface="Arial" pitchFamily="34" charset="0"/>
              <a:defRPr sz="29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247775">
              <a:spcBef>
                <a:spcPct val="20000"/>
              </a:spcBef>
              <a:buFont typeface="Arial" pitchFamily="34" charset="0"/>
              <a:buChar char="•"/>
              <a:defRPr sz="29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247775">
              <a:lnSpc>
                <a:spcPts val="2263"/>
              </a:lnSpc>
              <a:spcBef>
                <a:spcPts val="500"/>
              </a:spcBef>
              <a:buFont typeface="Arial" pitchFamily="34" charset="0"/>
              <a:defRPr sz="20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247775">
              <a:lnSpc>
                <a:spcPts val="2263"/>
              </a:lnSpc>
              <a:spcBef>
                <a:spcPts val="500"/>
              </a:spcBef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247775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rgbClr val="7F7F7F"/>
                </a:solidFill>
                <a:latin typeface="Arial" panose="020B0604020202020204" pitchFamily="34" charset="0"/>
              </a:rPr>
              <a:t>Сентябрь 2019</a:t>
            </a:r>
            <a:endParaRPr lang="ru-RU" altLang="ru-RU" sz="2400" b="1" dirty="0">
              <a:solidFill>
                <a:srgbClr val="7F7F7F"/>
              </a:solidFill>
              <a:latin typeface="Arial" panose="020B0604020202020204" pitchFamily="34" charset="0"/>
            </a:endParaRPr>
          </a:p>
        </p:txBody>
      </p:sp>
      <p:sp>
        <p:nvSpPr>
          <p:cNvPr id="9" name="TextBox 42"/>
          <p:cNvSpPr txBox="1">
            <a:spLocks noChangeArrowheads="1"/>
          </p:cNvSpPr>
          <p:nvPr/>
        </p:nvSpPr>
        <p:spPr bwMode="auto">
          <a:xfrm>
            <a:off x="414152" y="4529549"/>
            <a:ext cx="9865096" cy="47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8789" tIns="54405" rIns="108789" bIns="54405">
            <a:spAutoFit/>
          </a:bodyPr>
          <a:lstStyle>
            <a:lvl1pPr defTabSz="1027113">
              <a:spcBef>
                <a:spcPct val="20000"/>
              </a:spcBef>
              <a:buFont typeface="+mj-lt"/>
              <a:defRPr sz="46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defTabSz="1027113">
              <a:spcBef>
                <a:spcPct val="20000"/>
              </a:spcBef>
              <a:buFont typeface="Arial" pitchFamily="34" charset="0"/>
              <a:defRPr sz="29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defTabSz="1027113">
              <a:spcBef>
                <a:spcPct val="20000"/>
              </a:spcBef>
              <a:buFont typeface="Arial" pitchFamily="34" charset="0"/>
              <a:buChar char="•"/>
              <a:defRPr sz="29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defTabSz="1027113">
              <a:lnSpc>
                <a:spcPts val="2263"/>
              </a:lnSpc>
              <a:spcBef>
                <a:spcPts val="500"/>
              </a:spcBef>
              <a:buFont typeface="Arial" pitchFamily="34" charset="0"/>
              <a:defRPr sz="20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defTabSz="1027113">
              <a:lnSpc>
                <a:spcPts val="2263"/>
              </a:lnSpc>
              <a:spcBef>
                <a:spcPts val="500"/>
              </a:spcBef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defTabSz="1027113" eaLnBrk="0" fontAlgn="base" hangingPunct="0">
              <a:lnSpc>
                <a:spcPts val="2263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defRPr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</a:rPr>
              <a:t>Актуальные налоговые риски</a:t>
            </a:r>
            <a:endParaRPr lang="ru-RU" altLang="ru-RU" sz="2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85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34550" y="6661150"/>
            <a:ext cx="725488" cy="696913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fld id="{66980C70-CE8E-4FA5-90F8-C7FDE1CEC9D4}" type="slidenum">
              <a:rPr lang="ru-RU" smtClean="0"/>
              <a:pPr>
                <a:lnSpc>
                  <a:spcPct val="100000"/>
                </a:lnSpc>
                <a:defRPr/>
              </a:pPr>
              <a:t>2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484000" y="2412479"/>
            <a:ext cx="7272808" cy="2880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/>
            <a:r>
              <a:rPr lang="ru-RU" sz="1200" dirty="0">
                <a:latin typeface="Arial Narrow" pitchFamily="34" charset="0"/>
              </a:rPr>
              <a:t>Постановление Арбитражного суда Восточно-Сибирского округа от 27.08.2018 </a:t>
            </a:r>
            <a:r>
              <a:rPr lang="ru-RU" sz="1200" dirty="0" smtClean="0">
                <a:latin typeface="Arial Narrow" pitchFamily="34" charset="0"/>
              </a:rPr>
              <a:t>по </a:t>
            </a:r>
            <a:r>
              <a:rPr lang="ru-RU" sz="1200" dirty="0">
                <a:latin typeface="Arial Narrow" pitchFamily="34" charset="0"/>
              </a:rPr>
              <a:t>делу № А19-17641/2017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84000" y="1620391"/>
            <a:ext cx="7272808" cy="7920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/>
            <a:r>
              <a:rPr lang="ru-RU" sz="1200" dirty="0">
                <a:latin typeface="Arial Narrow" pitchFamily="34" charset="0"/>
              </a:rPr>
              <a:t> </a:t>
            </a:r>
            <a:r>
              <a:rPr lang="ru-RU" sz="1200" dirty="0" smtClean="0">
                <a:latin typeface="Arial Narrow" pitchFamily="34" charset="0"/>
              </a:rPr>
              <a:t>Из </a:t>
            </a:r>
            <a:r>
              <a:rPr lang="ru-RU" sz="1200" dirty="0">
                <a:latin typeface="Arial Narrow" pitchFamily="34" charset="0"/>
              </a:rPr>
              <a:t>характера выполненных сейсморазведочных работ следует, что имели место не услуги, а именно работы, результатом которых стала соответствующая документация, в связи с чем </a:t>
            </a:r>
            <a:r>
              <a:rPr lang="ru-RU" sz="1200" dirty="0" smtClean="0">
                <a:latin typeface="Arial Narrow" pitchFamily="34" charset="0"/>
              </a:rPr>
              <a:t>налогоплательщик </a:t>
            </a:r>
            <a:r>
              <a:rPr lang="ru-RU" sz="1200" dirty="0">
                <a:latin typeface="Arial Narrow" pitchFamily="34" charset="0"/>
              </a:rPr>
              <a:t>неправомерно применил к прямым расходам на данную деятельность положение абзаца 3 пункта 2 статьи 318 Налогового кодекса Российской Федерации.</a:t>
            </a:r>
            <a:endParaRPr lang="ru-RU" sz="1200" dirty="0">
              <a:latin typeface="Arial Narrow" pitchFamily="34" charset="0"/>
              <a:hlinkClick r:id="rId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84000" y="4068664"/>
            <a:ext cx="7272808" cy="6480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/>
            <a:r>
              <a:rPr lang="ru-RU" sz="1200" dirty="0" smtClean="0">
                <a:latin typeface="Arial Narrow" pitchFamily="34" charset="0"/>
              </a:rPr>
              <a:t>Не подлежат включению </a:t>
            </a:r>
            <a:r>
              <a:rPr lang="ru-RU" sz="1200" dirty="0">
                <a:latin typeface="Arial Narrow" pitchFamily="34" charset="0"/>
              </a:rPr>
              <a:t>в состав внереализационных расходов отрицательной курсовой </a:t>
            </a:r>
            <a:r>
              <a:rPr lang="ru-RU" sz="1200" dirty="0" smtClean="0">
                <a:latin typeface="Arial Narrow" pitchFamily="34" charset="0"/>
              </a:rPr>
              <a:t>разницы, </a:t>
            </a:r>
            <a:r>
              <a:rPr lang="ru-RU" sz="1200" dirty="0">
                <a:latin typeface="Arial Narrow" pitchFamily="34" charset="0"/>
              </a:rPr>
              <a:t>возникшей при возврате займа взаимозависимому лицу </a:t>
            </a:r>
            <a:r>
              <a:rPr lang="ru-RU" sz="1200" dirty="0" smtClean="0">
                <a:latin typeface="Arial Narrow" pitchFamily="34" charset="0"/>
              </a:rPr>
              <a:t>– иностранной компании в случае установления согласованных действий общества и иностранного контрагента</a:t>
            </a:r>
            <a:endParaRPr lang="ru-RU" sz="1200" dirty="0"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84000" y="4716735"/>
            <a:ext cx="7272808" cy="3600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/>
            <a:r>
              <a:rPr lang="ru-RU" sz="1200" dirty="0">
                <a:latin typeface="Arial Narrow" pitchFamily="34" charset="0"/>
              </a:rPr>
              <a:t>Определение Верховного Суда РФ от 27.03.2019 N 308-ЭС19-2268 по делу N А32-46618/2017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10195" y="2988544"/>
            <a:ext cx="1512167" cy="403244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sz="1200" dirty="0" smtClean="0">
                <a:latin typeface="Arial Narrow" pitchFamily="34" charset="0"/>
              </a:rPr>
              <a:t>Налоговые риски при заключении сделок с иностранными компаниями</a:t>
            </a:r>
            <a:endParaRPr lang="ru-RU" sz="1200" dirty="0">
              <a:latin typeface="Arial Narrow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10196" y="1620391"/>
            <a:ext cx="1512167" cy="10801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/>
            <a:r>
              <a:rPr lang="ru-RU" sz="1200" dirty="0">
                <a:latin typeface="Arial Narrow" pitchFamily="34" charset="0"/>
              </a:rPr>
              <a:t>Классификация расходов: прямые или косвенные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484000" y="5220791"/>
            <a:ext cx="7272808" cy="144016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/>
            <a:r>
              <a:rPr lang="ru-RU" sz="1200" dirty="0">
                <a:latin typeface="Arial Narrow" pitchFamily="34" charset="0"/>
              </a:rPr>
              <a:t>Инспекция в ходе проведения выездной налоговой проверки установила факт реализации актива в адрес российского общества, путем включения в цепочку притворных сделок компании, находящейся в кипрской юрисдикции.</a:t>
            </a:r>
          </a:p>
          <a:p>
            <a:pPr algn="just"/>
            <a:r>
              <a:rPr lang="ru-RU" sz="1200" dirty="0">
                <a:latin typeface="Arial Narrow" pitchFamily="34" charset="0"/>
              </a:rPr>
              <a:t>Налоговые последствия заключения притворных сделок для организации состоят в том, что денежные средства, перечисленные российским обществом в адрес резидента Республики Кипр, являются доходом общества от продажи товарных знаков, облагаемым налогом на прибыль организаций, который фактически уплачен не был.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84000" y="6660951"/>
            <a:ext cx="7272808" cy="3600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/>
            <a:r>
              <a:rPr lang="ru-RU" sz="1200" dirty="0">
                <a:latin typeface="Arial Narrow" pitchFamily="34" charset="0"/>
              </a:rPr>
              <a:t> </a:t>
            </a:r>
            <a:r>
              <a:rPr lang="ru-RU" sz="1200" dirty="0" smtClean="0">
                <a:latin typeface="Arial Narrow" pitchFamily="34" charset="0"/>
              </a:rPr>
              <a:t>Определение </a:t>
            </a:r>
            <a:r>
              <a:rPr lang="ru-RU" sz="1200" dirty="0">
                <a:latin typeface="Arial Narrow" pitchFamily="34" charset="0"/>
              </a:rPr>
              <a:t>Верховного Суда РФ от 26.04.2019 N 305-ЭС19-5059 по делу N А41-103588/2017</a:t>
            </a:r>
            <a:endParaRPr lang="ru-RU" sz="1200" dirty="0">
              <a:latin typeface="Arial Narrow" pitchFamily="34" charset="0"/>
              <a:hlinkClick r:id="rId3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84000" y="2988544"/>
            <a:ext cx="7272808" cy="64807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rmAutofit lnSpcReduction="10000"/>
          </a:bodyPr>
          <a:lstStyle/>
          <a:p>
            <a:pPr algn="just"/>
            <a:r>
              <a:rPr lang="ru-RU" sz="1200" dirty="0" smtClean="0">
                <a:latin typeface="Arial Narrow" pitchFamily="34" charset="0"/>
              </a:rPr>
              <a:t>При безвозмездном перечислении денежных средств иностранной компании у налогоплательщика возникает обязанность налогового агента по исчислению, удержанию и перечислению в бюджет налога в случае, если перечисление произведено в отсутствия выполнения работ либо оказания услуг иностранной организацией обществу.</a:t>
            </a:r>
            <a:endParaRPr lang="ru-RU" sz="1200" dirty="0">
              <a:latin typeface="Arial Narrow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84000" y="3636615"/>
            <a:ext cx="7272808" cy="2880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/>
            <a:r>
              <a:rPr lang="ru-RU" sz="1200" dirty="0">
                <a:latin typeface="Arial Narrow" pitchFamily="34" charset="0"/>
              </a:rPr>
              <a:t>Определение Верховного Суда РФ </a:t>
            </a:r>
            <a:r>
              <a:rPr lang="ru-RU" sz="1200" dirty="0" smtClean="0">
                <a:latin typeface="Arial Narrow" pitchFamily="34" charset="0"/>
              </a:rPr>
              <a:t>от </a:t>
            </a:r>
            <a:r>
              <a:rPr lang="ru-RU" sz="1200" dirty="0">
                <a:latin typeface="Arial Narrow" pitchFamily="34" charset="0"/>
              </a:rPr>
              <a:t>07.09.2018 </a:t>
            </a:r>
            <a:r>
              <a:rPr lang="ru-RU" sz="1200" dirty="0" smtClean="0">
                <a:latin typeface="Arial Narrow" pitchFamily="34" charset="0"/>
              </a:rPr>
              <a:t>N 309-КГ18-6366 </a:t>
            </a:r>
            <a:r>
              <a:rPr lang="ru-RU" sz="1200" dirty="0">
                <a:latin typeface="Arial Narrow" pitchFamily="34" charset="0"/>
              </a:rPr>
              <a:t>по делу</a:t>
            </a:r>
            <a:r>
              <a:rPr lang="ru-RU" sz="1200" dirty="0" smtClean="0">
                <a:latin typeface="Arial Narrow" pitchFamily="34" charset="0"/>
              </a:rPr>
              <a:t> </a:t>
            </a:r>
            <a:r>
              <a:rPr lang="ru-RU" sz="1200" dirty="0">
                <a:latin typeface="Arial Narrow" pitchFamily="34" charset="0"/>
              </a:rPr>
              <a:t>А50-16961/2017</a:t>
            </a:r>
          </a:p>
        </p:txBody>
      </p:sp>
      <p:sp>
        <p:nvSpPr>
          <p:cNvPr id="16" name="TextBox 28"/>
          <p:cNvSpPr txBox="1">
            <a:spLocks noChangeArrowheads="1"/>
          </p:cNvSpPr>
          <p:nvPr/>
        </p:nvSpPr>
        <p:spPr bwMode="auto">
          <a:xfrm>
            <a:off x="738188" y="540271"/>
            <a:ext cx="8510587" cy="735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8961" tIns="59481" rIns="118961" bIns="59481" anchor="ctr">
            <a:spAutoFit/>
          </a:bodyPr>
          <a:lstStyle/>
          <a:p>
            <a:pPr defTabSz="1187925">
              <a:defRPr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Arial" pitchFamily="34" charset="0"/>
              </a:rPr>
              <a:t>АКТУАЛЬНЫЕ НАЛОГОВЫЕ РИСКИ ПО НАЛОГУ НА ПРИБЫЛЬ ОРГАНИЗАЦИИ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61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34550" y="6661150"/>
            <a:ext cx="725488" cy="696913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fld id="{66980C70-CE8E-4FA5-90F8-C7FDE1CEC9D4}" type="slidenum">
              <a:rPr lang="ru-RU" smtClean="0"/>
              <a:pPr>
                <a:lnSpc>
                  <a:spcPct val="100000"/>
                </a:lnSpc>
                <a:defRPr/>
              </a:pPr>
              <a:t>3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268000" y="6588943"/>
            <a:ext cx="7511479" cy="32403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/>
            <a:r>
              <a:rPr lang="ru-RU" sz="1400" dirty="0">
                <a:latin typeface="Arial Narrow" pitchFamily="34" charset="0"/>
              </a:rPr>
              <a:t>Определение Верховного Суда РФ от 22.04.2019 N 306-ЭС19-3943 по делу N А65-7477/2018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68000" y="4875319"/>
            <a:ext cx="7510736" cy="171362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/>
            <a:r>
              <a:rPr lang="ru-RU" sz="1400" dirty="0">
                <a:latin typeface="Arial Narrow" pitchFamily="34" charset="0"/>
              </a:rPr>
              <a:t>Спорный товар возвращен в процедуре экспорта. Руководствуясь положениями статьи 164 НК РФ, суды, с учетом фактического движения спорного товара, указали на то, что осуществленная налогоплательщиком операция фактически является возвратом товара, не подошедшего по параметрам заказчика, а не реализацией товара. Следовательно, сумма НДС, ранее предъявленная к вычету при ввозе товара на территорию Российской Федерации, подлежит восстановлению, поскольку товар, вывезенный с территории Российской Федерации в связи с возвратом иностранному поставщику по причине ненадлежащего качества, не используется в операциях, облагаемых НДС.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68000" y="1620391"/>
            <a:ext cx="7532123" cy="13681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/>
            <a:r>
              <a:rPr lang="ru-RU" sz="1400" dirty="0">
                <a:latin typeface="Arial Narrow" pitchFamily="34" charset="0"/>
              </a:rPr>
              <a:t>Неправомерное применение вычетов суммы налога на добавленную стоимость, уплаченных поставщикам в составе цены за приобретенные товары, которые связаны со строительством и реализацией жилых домов и жилых помещений в многоквартирных домах. В данном случае налогоплательщик не имеет права на вычет по налогу на добавленную стоимость, поскольку им приобретались товары (строительные материалы), которые заведомо подлежали использованию для осуществления операций, не облагаемых НДС.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68000" y="2998077"/>
            <a:ext cx="7532123" cy="34118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/>
            <a:r>
              <a:rPr lang="ru-RU" sz="1400" dirty="0">
                <a:latin typeface="Arial Narrow" pitchFamily="34" charset="0"/>
              </a:rPr>
              <a:t>Определение Конституционного Суда РФ от 25.06.2019 N 1519-О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38188" y="1620391"/>
            <a:ext cx="1368152" cy="529258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indent="0" algn="ctr">
              <a:buFont typeface="Arial" pitchFamily="34" charset="0"/>
              <a:buNone/>
            </a:pPr>
            <a:r>
              <a:rPr lang="ru-RU" sz="1400" dirty="0">
                <a:latin typeface="Arial Narrow" pitchFamily="34" charset="0"/>
              </a:rPr>
              <a:t>Неправомерное применение налоговых вычетов по НДС по товарам, приобретенным для осуществления операций, не признаваемых объектом налогообложения по НДС.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68000" y="3762992"/>
            <a:ext cx="7517549" cy="32826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/>
            <a:r>
              <a:rPr lang="ru-RU" sz="1400" dirty="0" smtClean="0">
                <a:latin typeface="Arial Narrow" pitchFamily="34" charset="0"/>
              </a:rPr>
              <a:t>НДС, принятый к вычету с авансов, подлежит восстановлению только </a:t>
            </a:r>
            <a:r>
              <a:rPr lang="ru-RU" sz="1400" dirty="0">
                <a:latin typeface="Arial Narrow" pitchFamily="34" charset="0"/>
              </a:rPr>
              <a:t>в </a:t>
            </a:r>
            <a:r>
              <a:rPr lang="ru-RU" sz="1400" dirty="0" smtClean="0">
                <a:latin typeface="Arial Narrow" pitchFamily="34" charset="0"/>
              </a:rPr>
              <a:t>периоде </a:t>
            </a:r>
            <a:r>
              <a:rPr lang="ru-RU" sz="1400" dirty="0">
                <a:latin typeface="Arial Narrow" pitchFamily="34" charset="0"/>
              </a:rPr>
              <a:t>отгрузки.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268000" y="4108896"/>
            <a:ext cx="7517548" cy="3600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/>
            <a:r>
              <a:rPr lang="ru-RU" sz="1400" dirty="0">
                <a:latin typeface="Arial Narrow" pitchFamily="34" charset="0"/>
              </a:rPr>
              <a:t>Определение Конституционного Суда РФ от 08.11.2018 N 2796-О</a:t>
            </a:r>
          </a:p>
        </p:txBody>
      </p:sp>
      <p:sp>
        <p:nvSpPr>
          <p:cNvPr id="19" name="TextBox 28"/>
          <p:cNvSpPr txBox="1">
            <a:spLocks noChangeArrowheads="1"/>
          </p:cNvSpPr>
          <p:nvPr/>
        </p:nvSpPr>
        <p:spPr bwMode="auto">
          <a:xfrm>
            <a:off x="738188" y="760443"/>
            <a:ext cx="8510587" cy="42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8961" tIns="59481" rIns="118961" bIns="59481" anchor="ctr">
            <a:spAutoFit/>
          </a:bodyPr>
          <a:lstStyle/>
          <a:p>
            <a:pPr defTabSz="1187925">
              <a:defRPr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Arial" pitchFamily="34" charset="0"/>
              </a:rPr>
              <a:t>АКТУАЛЬНЫЕ НАЛОГОВЫЕ РИСКИ ПО НДС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432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61A6603D-391C-444B-995E-95854038712B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4" name="TextBox 28"/>
          <p:cNvSpPr txBox="1">
            <a:spLocks noChangeArrowheads="1"/>
          </p:cNvSpPr>
          <p:nvPr/>
        </p:nvSpPr>
        <p:spPr bwMode="auto">
          <a:xfrm>
            <a:off x="738188" y="756295"/>
            <a:ext cx="8510587" cy="42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8961" tIns="59481" rIns="118961" bIns="59481" anchor="ctr">
            <a:spAutoFit/>
          </a:bodyPr>
          <a:lstStyle/>
          <a:p>
            <a:pPr defTabSz="1187925">
              <a:defRPr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Arial" pitchFamily="34" charset="0"/>
              </a:rPr>
              <a:t>АКТУАЛЬНЫЕ НАЛОГОВЫЕ РИСКИ ПО НДС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8188" y="1476375"/>
            <a:ext cx="1368152" cy="546498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rm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sz="1400" dirty="0" smtClean="0">
                <a:latin typeface="Arial Narrow" pitchFamily="34" charset="0"/>
                <a:ea typeface="+mj-ea"/>
                <a:cs typeface="+mj-cs"/>
              </a:rPr>
              <a:t>Занижение налогооблагаемой базы по НДС</a:t>
            </a:r>
            <a:endParaRPr lang="ru-RU" sz="1400" dirty="0"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68000" y="2984623"/>
            <a:ext cx="7532258" cy="82976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/>
            <a:r>
              <a:rPr lang="ru-RU" sz="1200" dirty="0">
                <a:latin typeface="Arial Narrow" pitchFamily="34" charset="0"/>
              </a:rPr>
              <a:t>Окончательная стоимость работ Налогоплательщика рассчитана за вычетом стоимости возвратных материалов. Указание Налогоплательщиком при оформлении КС-2 и КС-3 стоимости возвратных материалов привело к уменьшению стоимости выполненных обществом работ и соответственно к занижению налогооблагаемой базы по НДС и налогу на прибыль.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268000" y="3814391"/>
            <a:ext cx="7532258" cy="33660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r>
              <a:rPr lang="ru-RU" sz="1200" dirty="0">
                <a:latin typeface="Arial Narrow" pitchFamily="34" charset="0"/>
              </a:rPr>
              <a:t>Определение Верховного Суда РФ от 22.04.2019 N 308-ЭС19-5659 по делу N А53-7869/2018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68000" y="4383835"/>
            <a:ext cx="7510735" cy="6890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r>
              <a:rPr lang="ru-RU" sz="1200" dirty="0">
                <a:latin typeface="Arial Narrow" pitchFamily="34" charset="0"/>
              </a:rPr>
              <a:t>Неотделимые улучшения, произведенные налогоплательщиком в период действий договора аренды и переданные арендодателю после завершения арендных отношений, образуют самостоятельный объект налогообложения НДС.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68000" y="5076775"/>
            <a:ext cx="7511479" cy="35241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r>
              <a:rPr lang="ru-RU" sz="1200" dirty="0">
                <a:latin typeface="Arial Narrow" pitchFamily="34" charset="0"/>
              </a:rPr>
              <a:t>Определение Верховного Суда РФ от 27.03.2019 N 310-ЭС19-2428 по делу N А09-6981/2017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68000" y="1476375"/>
            <a:ext cx="7511479" cy="93610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/>
            <a:r>
              <a:rPr lang="ru-RU" sz="1200" dirty="0">
                <a:latin typeface="Arial Narrow" pitchFamily="34" charset="0"/>
              </a:rPr>
              <a:t>Налогоплательщиком под видом продажи алюминиевого сплава марки АК5М2, в составе цены которых выделен НДС, фактически осуществлялись операции по купле-продаже лома расплавленного в чушках и слитках, следовательно, оспариваемые решения инспекции соответствуют закону, так как в силу </a:t>
            </a:r>
            <a:r>
              <a:rPr lang="ru-RU" sz="1200" dirty="0" err="1">
                <a:latin typeface="Arial Narrow" pitchFamily="34" charset="0"/>
              </a:rPr>
              <a:t>пп</a:t>
            </a:r>
            <a:r>
              <a:rPr lang="ru-RU" sz="1200" dirty="0">
                <a:latin typeface="Arial Narrow" pitchFamily="34" charset="0"/>
              </a:rPr>
              <a:t>. 25 п. 2 ст. 149 НК РФ операции реализации лома цветных металлов освобождены от налогообложения НДС.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68000" y="2412479"/>
            <a:ext cx="7511479" cy="32191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r>
              <a:rPr lang="ru-RU" sz="1200" dirty="0">
                <a:latin typeface="Arial Narrow" pitchFamily="34" charset="0"/>
              </a:rPr>
              <a:t>Определение Верховного Суда РФ от 21.03.2019 N 306-ЭС19-1226 по делу N А55-24179/2017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268000" y="5711958"/>
            <a:ext cx="7489212" cy="86409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/>
            <a:r>
              <a:rPr lang="ru-RU" sz="1200" dirty="0">
                <a:latin typeface="Arial Narrow" pitchFamily="34" charset="0"/>
              </a:rPr>
              <a:t>Поскольку в силу подпункта 15 пункта 2 статьи 146 НК РФ реализация имущества , в том числе изготовленного в ходе текущей производственной деятельности организации-должника, признанного в соответствии с законодательством Российской Федерации несостоятельным (банкротом), объектом налогообложения НДС не является, соответственно, Общество при исчислении НДС не имело право на применение налоговых вычетов.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68000" y="6588943"/>
            <a:ext cx="7511479" cy="35241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/>
            <a:r>
              <a:rPr lang="ru-RU" sz="1200" dirty="0" smtClean="0">
                <a:latin typeface="Arial Narrow" pitchFamily="34" charset="0"/>
              </a:rPr>
              <a:t>Постановление </a:t>
            </a:r>
            <a:r>
              <a:rPr lang="ru-RU" sz="1200" dirty="0">
                <a:latin typeface="Arial Narrow" pitchFamily="34" charset="0"/>
              </a:rPr>
              <a:t>Арбитражного суда Западно-Сибирского округа от 14.06.2019 № Ф04-1884/2019 по делу № А03-6274/2018</a:t>
            </a:r>
          </a:p>
        </p:txBody>
      </p:sp>
    </p:spTree>
    <p:extLst>
      <p:ext uri="{BB962C8B-B14F-4D97-AF65-F5344CB8AC3E}">
        <p14:creationId xmlns:p14="http://schemas.microsoft.com/office/powerpoint/2010/main" val="893418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34550" y="6661150"/>
            <a:ext cx="725488" cy="696913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fld id="{66980C70-CE8E-4FA5-90F8-C7FDE1CEC9D4}" type="slidenum">
              <a:rPr lang="ru-RU" smtClean="0"/>
              <a:pPr>
                <a:lnSpc>
                  <a:spcPct val="100000"/>
                </a:lnSpc>
                <a:defRPr/>
              </a:pPr>
              <a:t>5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610560" y="4860751"/>
            <a:ext cx="7128792" cy="34733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indent="0" algn="just">
              <a:buNone/>
            </a:pPr>
            <a:r>
              <a:rPr lang="ru-RU" sz="1200" dirty="0">
                <a:latin typeface="Arial Narrow" pitchFamily="34" charset="0"/>
              </a:rPr>
              <a:t>Определение Верховного Суда РФ от 10.08.2018 N 305-КГ18-12458 по делу N А40-36890/2017.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10396" y="3858993"/>
            <a:ext cx="7128792" cy="98481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indent="0" algn="just">
              <a:buNone/>
            </a:pPr>
            <a:r>
              <a:rPr lang="ru-RU" sz="1200" dirty="0">
                <a:latin typeface="Arial Narrow" pitchFamily="34" charset="0"/>
              </a:rPr>
              <a:t>Спорный объект не относится к магистральным газопроводам и не является их неотъемлемой технологической частью, так как является газопроводом подключения, </a:t>
            </a:r>
            <a:r>
              <a:rPr lang="ru-RU" sz="1200" dirty="0" smtClean="0">
                <a:latin typeface="Arial Narrow" pitchFamily="34" charset="0"/>
              </a:rPr>
              <a:t>предназначен для </a:t>
            </a:r>
            <a:r>
              <a:rPr lang="ru-RU" sz="1200" dirty="0">
                <a:latin typeface="Arial Narrow" pitchFamily="34" charset="0"/>
              </a:rPr>
              <a:t>подачи подготовленного к дальнему транспорту природного газа от производителя до точки врезки в магистральный газопровод, а не до места потребления.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604840" y="1620391"/>
            <a:ext cx="7128792" cy="12961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rmAutofit/>
          </a:bodyPr>
          <a:lstStyle/>
          <a:p>
            <a:pPr algn="just"/>
            <a:r>
              <a:rPr lang="ru-RU" sz="1200" dirty="0">
                <a:latin typeface="Arial Narrow" pitchFamily="34" charset="0"/>
              </a:rPr>
              <a:t>Оборудование, которое устанавливается внутри здания для изготовления продукции и обслуживания производственного процесса, а не самого здания, не является его составной частью. В бухгалтерском учете такое оборудование можно учитывать как самостоятельный инвентарный объект. Оно относится к движимому имуществу, даже если здание специально построено для его использования. Налогом на имущество это оборудование не облагается.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04840" y="2916535"/>
            <a:ext cx="7128792" cy="2880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r>
              <a:rPr lang="ru-RU" sz="1200" dirty="0" smtClean="0">
                <a:latin typeface="Arial Narrow" pitchFamily="34" charset="0"/>
              </a:rPr>
              <a:t>Определение </a:t>
            </a:r>
            <a:r>
              <a:rPr lang="ru-RU" sz="1200" dirty="0">
                <a:latin typeface="Arial Narrow" pitchFamily="34" charset="0"/>
              </a:rPr>
              <a:t>Судебной коллегии Верховного суда РФ от 12.07.2019 по делу № А05-879/2018</a:t>
            </a:r>
            <a:endParaRPr lang="ru-RU" sz="1200" dirty="0">
              <a:latin typeface="Arial Narrow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12744" y="1620391"/>
            <a:ext cx="1553636" cy="158417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sz="1200" dirty="0" smtClean="0">
                <a:latin typeface="Arial Narrow" pitchFamily="34" charset="0"/>
              </a:rPr>
              <a:t>Занижение налоговой базы в результате отнесения спорного объекта в состав движимого имущества</a:t>
            </a:r>
            <a:endParaRPr lang="ru-RU" sz="1200" dirty="0">
              <a:latin typeface="Arial Narrow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95203" y="3858993"/>
            <a:ext cx="1553636" cy="307291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rm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sz="1200" dirty="0" smtClean="0">
                <a:latin typeface="Arial Narrow" pitchFamily="34" charset="0"/>
                <a:ea typeface="+mj-ea"/>
                <a:cs typeface="+mj-cs"/>
              </a:rPr>
              <a:t>Неправомерное применение льготы по налогу на имущество организации</a:t>
            </a:r>
            <a:endParaRPr lang="ru-RU" sz="1200" dirty="0"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10396" y="6182514"/>
            <a:ext cx="7146128" cy="32403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endParaRPr lang="ru-RU" sz="1200" dirty="0" smtClean="0">
              <a:latin typeface="Arial Narrow" pitchFamily="34" charset="0"/>
            </a:endParaRPr>
          </a:p>
          <a:p>
            <a:r>
              <a:rPr lang="ru-RU" sz="1200" dirty="0" smtClean="0">
                <a:latin typeface="Arial Narrow" pitchFamily="34" charset="0"/>
              </a:rPr>
              <a:t>Постановление </a:t>
            </a:r>
            <a:r>
              <a:rPr lang="ru-RU" sz="1200" dirty="0">
                <a:latin typeface="Arial Narrow" pitchFamily="34" charset="0"/>
              </a:rPr>
              <a:t>Арбитражного суда Московского округа от 05.08.2019 </a:t>
            </a:r>
            <a:r>
              <a:rPr lang="ru-RU" sz="1200" dirty="0" smtClean="0">
                <a:latin typeface="Arial Narrow" pitchFamily="34" charset="0"/>
              </a:rPr>
              <a:t>по </a:t>
            </a:r>
            <a:r>
              <a:rPr lang="ru-RU" sz="1200" dirty="0">
                <a:latin typeface="Arial Narrow" pitchFamily="34" charset="0"/>
              </a:rPr>
              <a:t>делу N А40-123869/2018</a:t>
            </a:r>
          </a:p>
          <a:p>
            <a:endParaRPr lang="ru-RU" sz="1100" dirty="0">
              <a:latin typeface="Arial Narrow" pitchFamily="34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610560" y="5517361"/>
            <a:ext cx="7146128" cy="66515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rmAutofit/>
          </a:bodyPr>
          <a:lstStyle/>
          <a:p>
            <a:pPr algn="just"/>
            <a:r>
              <a:rPr lang="ru-RU" sz="1200" dirty="0">
                <a:latin typeface="Arial Narrow" pitchFamily="34" charset="0"/>
              </a:rPr>
              <a:t> Наличие у объекта коммерческой недвижимости паспорта, подтверждающего высокий класс энергетической эффективности такого объекта, не является основанием для применения налоговой льготы, предусмотренной п. 21 ст. 381 НК РФ.</a:t>
            </a:r>
            <a:endParaRPr lang="ru-RU" sz="1200" dirty="0">
              <a:latin typeface="Arial Narrow" pitchFamily="34" charset="0"/>
              <a:hlinkClick r:id="rId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610560" y="6516935"/>
            <a:ext cx="7146128" cy="41496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/>
            <a:r>
              <a:rPr lang="ru-RU" sz="1200" dirty="0">
                <a:latin typeface="Arial Narrow" pitchFamily="34" charset="0"/>
              </a:rPr>
              <a:t>Определение Судебной коллегии по экономическим спорам Верховного Суда РФ от 03.08.2018 N 309-КГ18-5076 по делу N А60-7484/2017 </a:t>
            </a:r>
          </a:p>
        </p:txBody>
      </p:sp>
      <p:sp>
        <p:nvSpPr>
          <p:cNvPr id="19" name="TextBox 28"/>
          <p:cNvSpPr txBox="1">
            <a:spLocks noChangeArrowheads="1"/>
          </p:cNvSpPr>
          <p:nvPr/>
        </p:nvSpPr>
        <p:spPr bwMode="auto">
          <a:xfrm>
            <a:off x="738187" y="740698"/>
            <a:ext cx="8510587" cy="735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8961" tIns="59481" rIns="118961" bIns="59481" anchor="ctr">
            <a:spAutoFit/>
          </a:bodyPr>
          <a:lstStyle/>
          <a:p>
            <a:pPr defTabSz="1187925">
              <a:defRPr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Arial" pitchFamily="34" charset="0"/>
              </a:rPr>
              <a:t>АКТУАЛЬНЫЕ НАЛОГОВЫЕ РИСКИ ПО НАЛОГУ НА ИМУЩЕСТВО ОРГАНИЗАЦИИ 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61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34550" y="6661150"/>
            <a:ext cx="725488" cy="696913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fld id="{66980C70-CE8E-4FA5-90F8-C7FDE1CEC9D4}" type="slidenum">
              <a:rPr lang="ru-RU" smtClean="0"/>
              <a:pPr>
                <a:lnSpc>
                  <a:spcPct val="100000"/>
                </a:lnSpc>
                <a:defRPr/>
              </a:pPr>
              <a:t>6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384480" y="3852639"/>
            <a:ext cx="7342876" cy="49055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/>
            <a:r>
              <a:rPr lang="ru-RU" sz="1400" dirty="0">
                <a:latin typeface="Arial Narrow" pitchFamily="34" charset="0"/>
                <a:cs typeface="Arabic Typesetting" pitchFamily="66" charset="-78"/>
              </a:rPr>
              <a:t>Постановление Арбитражного суда Московского округа от 17.06.2019 по делу № А40-198174/2018.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84480" y="1620390"/>
            <a:ext cx="7344816" cy="223224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indent="0" algn="just">
              <a:buNone/>
            </a:pPr>
            <a:r>
              <a:rPr lang="ru-RU" sz="1400" dirty="0">
                <a:latin typeface="Arial Narrow" pitchFamily="34" charset="0"/>
                <a:cs typeface="Arabic Typesetting" pitchFamily="66" charset="-78"/>
              </a:rPr>
              <a:t>Общество при исчислении суммы акциза, подлежащей уплате в бюджет с операции по реализации газа, переданного покупателям в январе 1998 г., а оплаченного в июне 2017 г., должно исчислить и уплатить акциз только после оплаты поставленного газа. Поскольку </a:t>
            </a:r>
            <a:r>
              <a:rPr lang="ru-RU" sz="1400" dirty="0" smtClean="0">
                <a:latin typeface="Arial Narrow" pitchFamily="34" charset="0"/>
                <a:cs typeface="Arabic Typesetting" pitchFamily="66" charset="-78"/>
              </a:rPr>
              <a:t>реализация имела </a:t>
            </a:r>
            <a:r>
              <a:rPr lang="ru-RU" sz="1400" dirty="0">
                <a:latin typeface="Arial Narrow" pitchFamily="34" charset="0"/>
                <a:cs typeface="Arabic Typesetting" pitchFamily="66" charset="-78"/>
              </a:rPr>
              <a:t>место в июне </a:t>
            </a:r>
            <a:r>
              <a:rPr lang="ru-RU" sz="1400" dirty="0" smtClean="0">
                <a:latin typeface="Arial Narrow" pitchFamily="34" charset="0"/>
                <a:cs typeface="Arabic Typesetting" pitchFamily="66" charset="-78"/>
              </a:rPr>
              <a:t>2017 г., </a:t>
            </a:r>
            <a:r>
              <a:rPr lang="ru-RU" sz="1400" dirty="0">
                <a:latin typeface="Arial Narrow" pitchFamily="34" charset="0"/>
                <a:cs typeface="Arabic Typesetting" pitchFamily="66" charset="-78"/>
              </a:rPr>
              <a:t>обстоятельства, с которыми законодательство о налогах и сборах связывает возникновение обязанности по уплате акциза, также имели место в этот период. В связи с тем, что объект обложения возник в момент оплаты природного газа в июне </a:t>
            </a:r>
            <a:r>
              <a:rPr lang="ru-RU" sz="1400" dirty="0" smtClean="0">
                <a:latin typeface="Arial Narrow" pitchFamily="34" charset="0"/>
                <a:cs typeface="Arabic Typesetting" pitchFamily="66" charset="-78"/>
              </a:rPr>
              <a:t>2017 г., и </a:t>
            </a:r>
            <a:r>
              <a:rPr lang="ru-RU" sz="1400" dirty="0">
                <a:latin typeface="Arial Narrow" pitchFamily="34" charset="0"/>
                <a:cs typeface="Arabic Typesetting" pitchFamily="66" charset="-78"/>
              </a:rPr>
              <a:t>именно в этот период была сформирована налоговая база, то в данном периоде не могут быть применены цены, действовавшие в 1998 г., акциз подлежал исчислению после оплаты реализованного природного газа по ценам 2017 г.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49564" y="1620391"/>
            <a:ext cx="1365428" cy="272280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indent="0" algn="ctr">
              <a:buFont typeface="Arial" pitchFamily="34" charset="0"/>
              <a:buNone/>
            </a:pPr>
            <a:r>
              <a:rPr lang="ru-RU" sz="1400" dirty="0">
                <a:latin typeface="Arial Narrow" pitchFamily="34" charset="0"/>
                <a:cs typeface="Arabic Typesetting" pitchFamily="66" charset="-78"/>
              </a:rPr>
              <a:t>Правильность исчисления акциза при формирования налоговой базы за определенный период</a:t>
            </a:r>
          </a:p>
        </p:txBody>
      </p:sp>
      <p:sp>
        <p:nvSpPr>
          <p:cNvPr id="7" name="TextBox 28"/>
          <p:cNvSpPr txBox="1">
            <a:spLocks noChangeArrowheads="1"/>
          </p:cNvSpPr>
          <p:nvPr/>
        </p:nvSpPr>
        <p:spPr bwMode="auto">
          <a:xfrm>
            <a:off x="738188" y="756295"/>
            <a:ext cx="8510587" cy="42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8961" tIns="59481" rIns="118961" bIns="59481" anchor="ctr">
            <a:spAutoFit/>
          </a:bodyPr>
          <a:lstStyle/>
          <a:p>
            <a:pPr defTabSz="1187925">
              <a:defRPr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Arial" pitchFamily="34" charset="0"/>
              </a:rPr>
              <a:t>АКТУАЛЬНЫЕ НАЛОГОВЫЕ РИСКИ ПО АКЦИЗАМ 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61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34550" y="6661150"/>
            <a:ext cx="725488" cy="696913"/>
          </a:xfrm>
        </p:spPr>
        <p:txBody>
          <a:bodyPr/>
          <a:lstStyle/>
          <a:p>
            <a:pPr>
              <a:lnSpc>
                <a:spcPct val="100000"/>
              </a:lnSpc>
              <a:defRPr/>
            </a:pPr>
            <a:fld id="{66980C70-CE8E-4FA5-90F8-C7FDE1CEC9D4}" type="slidenum">
              <a:rPr lang="ru-RU" smtClean="0"/>
              <a:pPr>
                <a:lnSpc>
                  <a:spcPct val="100000"/>
                </a:lnSpc>
                <a:defRPr/>
              </a:pPr>
              <a:t>7</a:t>
            </a:fld>
            <a:endParaRPr lang="ru-RU" dirty="0"/>
          </a:p>
        </p:txBody>
      </p:sp>
      <p:sp>
        <p:nvSpPr>
          <p:cNvPr id="15" name="TextBox 28"/>
          <p:cNvSpPr txBox="1">
            <a:spLocks noChangeArrowheads="1"/>
          </p:cNvSpPr>
          <p:nvPr/>
        </p:nvSpPr>
        <p:spPr bwMode="auto">
          <a:xfrm>
            <a:off x="738187" y="692011"/>
            <a:ext cx="8510587" cy="735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8961" tIns="59481" rIns="118961" bIns="59481" anchor="ctr">
            <a:spAutoFit/>
          </a:bodyPr>
          <a:lstStyle/>
          <a:p>
            <a:pPr defTabSz="1187925">
              <a:defRPr/>
            </a:pP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+mj-lt"/>
                <a:cs typeface="Arial" pitchFamily="34" charset="0"/>
              </a:rPr>
              <a:t>АКТУАЛЬНЫЕ НАЛОГОВЫЕ РИСКИ ПО НАЛОГУ НА ДОБЫЧУ ПОЛЕЗНЫХ </a:t>
            </a:r>
            <a:r>
              <a:rPr lang="ru-RU" sz="2000" b="1" smtClean="0">
                <a:solidFill>
                  <a:schemeClr val="accent1">
                    <a:lumMod val="75000"/>
                  </a:schemeClr>
                </a:solidFill>
                <a:latin typeface="+mj-lt"/>
                <a:cs typeface="Arial" pitchFamily="34" charset="0"/>
              </a:rPr>
              <a:t>ИСКОПАЕМЫХ </a:t>
            </a:r>
            <a:endParaRPr lang="ru-RU" sz="2000" b="1" i="1" dirty="0">
              <a:solidFill>
                <a:schemeClr val="accent1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376000" y="1460810"/>
            <a:ext cx="7344816" cy="75608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rmAutofit/>
          </a:bodyPr>
          <a:lstStyle/>
          <a:p>
            <a:pPr algn="just"/>
            <a:r>
              <a:rPr lang="ru-RU" sz="1100" dirty="0">
                <a:latin typeface="Arial Narrow" pitchFamily="34" charset="0"/>
              </a:rPr>
              <a:t>Предусмотренное подпунктом 9 пункта 2 статьи 342 НК РФ уменьшение произведения ставки НДПИ и коэффициента, характеризующего динамику мировых цен на нефть (</a:t>
            </a:r>
            <a:r>
              <a:rPr lang="ru-RU" sz="1100" dirty="0" err="1">
                <a:latin typeface="Arial Narrow" pitchFamily="34" charset="0"/>
              </a:rPr>
              <a:t>Кц</a:t>
            </a:r>
            <a:r>
              <a:rPr lang="ru-RU" sz="1100" dirty="0">
                <a:latin typeface="Arial Narrow" pitchFamily="34" charset="0"/>
              </a:rPr>
              <a:t>), производится путем вычитания, при применении общих правил математики. Отрицательное значение показателя </a:t>
            </a:r>
            <a:r>
              <a:rPr lang="ru-RU" sz="1100" dirty="0" err="1">
                <a:latin typeface="Arial Narrow" pitchFamily="34" charset="0"/>
              </a:rPr>
              <a:t>Дм</a:t>
            </a:r>
            <a:r>
              <a:rPr lang="ru-RU" sz="1100" dirty="0">
                <a:latin typeface="Arial Narrow" pitchFamily="34" charset="0"/>
              </a:rPr>
              <a:t> принимает положительное значение, увеличивающее ставку НДПИ.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376000" y="2216894"/>
            <a:ext cx="7339324" cy="3600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indent="0" algn="just">
              <a:buNone/>
            </a:pPr>
            <a:r>
              <a:rPr lang="ru-RU" sz="1100" dirty="0">
                <a:latin typeface="Arial Narrow" pitchFamily="34" charset="0"/>
              </a:rPr>
              <a:t>Постановление Арбитражного суда Поволжского округа от 17.09.2018 по делу N А57-24857/2017, Определением ВС РФ от 29.12.2018 № 306-КГ18-22653 отказано в передаче дела в судебную коллегию ВС РФ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51959" y="1440371"/>
            <a:ext cx="1437435" cy="14761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indent="0" algn="ctr">
              <a:buFont typeface="Arial" pitchFamily="34" charset="0"/>
              <a:buNone/>
            </a:pPr>
            <a:r>
              <a:rPr lang="ru-RU" sz="1100" dirty="0" smtClean="0">
                <a:latin typeface="Arial Narrow" pitchFamily="34" charset="0"/>
              </a:rPr>
              <a:t>Особенность исчисления НДПИ</a:t>
            </a:r>
            <a:endParaRPr lang="ru-RU" sz="1100" dirty="0">
              <a:latin typeface="Arial Narrow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76000" y="2576934"/>
            <a:ext cx="7339324" cy="3600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indent="0" algn="just">
              <a:buNone/>
            </a:pPr>
            <a:r>
              <a:rPr lang="ru-RU" sz="1100" dirty="0" smtClean="0">
                <a:latin typeface="Arial Narrow" pitchFamily="34" charset="0"/>
              </a:rPr>
              <a:t>Постановление Арбитражного суда Московского округа от 05.04.2019 по делу № А40-134022/2018</a:t>
            </a:r>
            <a:endParaRPr lang="ru-RU" sz="1100" dirty="0">
              <a:latin typeface="Arial Narrow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38187" y="3217345"/>
            <a:ext cx="1437435" cy="14273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indent="0" algn="ctr">
              <a:buFont typeface="Arial" pitchFamily="34" charset="0"/>
              <a:buNone/>
            </a:pPr>
            <a:r>
              <a:rPr lang="ru-RU" sz="1100" dirty="0" smtClean="0">
                <a:latin typeface="Arial Narrow" pitchFamily="34" charset="0"/>
              </a:rPr>
              <a:t>Определение </a:t>
            </a:r>
            <a:r>
              <a:rPr lang="ru-RU" sz="1100" dirty="0">
                <a:latin typeface="Arial Narrow" pitchFamily="34" charset="0"/>
              </a:rPr>
              <a:t>коэффициента, характеризующего величину запасов конкретного участка недр (</a:t>
            </a:r>
            <a:r>
              <a:rPr lang="ru-RU" sz="1100" dirty="0" err="1">
                <a:latin typeface="Arial Narrow" pitchFamily="34" charset="0"/>
              </a:rPr>
              <a:t>Кз</a:t>
            </a:r>
            <a:r>
              <a:rPr lang="ru-RU" sz="1100" dirty="0" smtClean="0">
                <a:latin typeface="Arial Narrow" pitchFamily="34" charset="0"/>
              </a:rPr>
              <a:t>)</a:t>
            </a:r>
            <a:endParaRPr lang="ru-RU" sz="1100" dirty="0">
              <a:latin typeface="Arial Narrow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376000" y="3197475"/>
            <a:ext cx="7344816" cy="72295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rmAutofit/>
          </a:bodyPr>
          <a:lstStyle/>
          <a:p>
            <a:pPr algn="just"/>
            <a:r>
              <a:rPr lang="ru-RU" sz="1100" dirty="0">
                <a:latin typeface="Arial Narrow" pitchFamily="34" charset="0"/>
              </a:rPr>
              <a:t>Коэффициент, характеризующий величину запасов конкретного участка недр (</a:t>
            </a:r>
            <a:r>
              <a:rPr lang="ru-RU" sz="1100" dirty="0" err="1">
                <a:latin typeface="Arial Narrow" pitchFamily="34" charset="0"/>
              </a:rPr>
              <a:t>Кз</a:t>
            </a:r>
            <a:r>
              <a:rPr lang="ru-RU" sz="1100" dirty="0">
                <a:latin typeface="Arial Narrow" pitchFamily="34" charset="0"/>
              </a:rPr>
              <a:t>), определяется налогоплательщиком на весь участок недр, на который выдана лицензия на право пользования участком недр, а не по отдельным месторождениям, указанным в горноотводных актах, пользование которыми осуществляется в рамках одной </a:t>
            </a:r>
            <a:r>
              <a:rPr lang="ru-RU" sz="1100" dirty="0" smtClean="0">
                <a:latin typeface="Arial Narrow" pitchFamily="34" charset="0"/>
              </a:rPr>
              <a:t>лицензии.</a:t>
            </a:r>
            <a:endParaRPr lang="ru-RU" sz="1100" dirty="0">
              <a:latin typeface="Arial Narrow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376000" y="3924647"/>
            <a:ext cx="7344816" cy="3600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indent="0" algn="just">
              <a:buNone/>
            </a:pPr>
            <a:r>
              <a:rPr lang="ru-RU" sz="1100" dirty="0">
                <a:latin typeface="Arial Narrow" pitchFamily="34" charset="0"/>
              </a:rPr>
              <a:t>Постановление Арбитражного суда Московского округа от 16.07.2019 по делу № А40-3632/2018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376000" y="4284687"/>
            <a:ext cx="7344816" cy="36004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indent="0" algn="just">
              <a:buNone/>
            </a:pPr>
            <a:r>
              <a:rPr lang="ru-RU" sz="1100" dirty="0" smtClean="0">
                <a:latin typeface="Arial Narrow" pitchFamily="34" charset="0"/>
              </a:rPr>
              <a:t>Определение </a:t>
            </a:r>
            <a:r>
              <a:rPr lang="ru-RU" sz="1100" dirty="0">
                <a:latin typeface="Arial Narrow" pitchFamily="34" charset="0"/>
              </a:rPr>
              <a:t>Верховного Суда РФ от 13.12.2016 N 304-КГ16-13667 по делу № А67-6084/2015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376000" y="5770964"/>
            <a:ext cx="7344816" cy="65707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indent="0" algn="just">
              <a:buNone/>
            </a:pPr>
            <a:r>
              <a:rPr lang="ru-RU" sz="1100" dirty="0">
                <a:latin typeface="Arial Narrow" pitchFamily="34" charset="0"/>
              </a:rPr>
              <a:t>Постановление Арбитражного суда Уральского округа от 05.02.2018 N Ф09-8341/17 (Определением Верховного Суда РФ от 30.05.2018 N 309-КГ18-5990 отказано в передаче дела N А60-3386/2017 в Судебную коллегию по экономическим спорам Верховного Суда РФ для пересмотра в порядке кассационного производства данного постановления)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2376000" y="4860752"/>
            <a:ext cx="7344816" cy="91021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algn="just"/>
            <a:r>
              <a:rPr lang="ru-RU" sz="1100" dirty="0">
                <a:latin typeface="Arial Narrow" pitchFamily="34" charset="0"/>
              </a:rPr>
              <a:t>Из скальной горной массы при взрыве и бурении получается строительный камень, и именно на строительный камень налогоплательщику выдана лицензия. Раздробленный строительный камень приобретает название «щебень». Добыча строительного камня в карьере и затем дробление, сортировка и отгрузка щебня являются продолжением технологического процесса добычи горных пород в карьере. Следовательно для налогоплательщика полезным ископаемым будет признан именно щебень различных фракций.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38187" y="4860752"/>
            <a:ext cx="1437436" cy="237626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algn="ctr" defTabSz="1043056" fontAlgn="auto">
              <a:spcAft>
                <a:spcPts val="0"/>
              </a:spcAft>
            </a:pPr>
            <a:r>
              <a:rPr lang="ru-RU" sz="1100" dirty="0">
                <a:latin typeface="Arial Narrow" pitchFamily="34" charset="0"/>
              </a:rPr>
              <a:t>Определение объекта налогообложения НДПИ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376000" y="6840971"/>
            <a:ext cx="7364084" cy="396044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indent="0" algn="just">
              <a:buNone/>
            </a:pPr>
            <a:r>
              <a:rPr lang="ru-RU" sz="1100" dirty="0">
                <a:latin typeface="Arial Narrow" pitchFamily="34" charset="0"/>
              </a:rPr>
              <a:t>Постановление Арбитражного суда Московского округа от 13.05.2019 по делу № А40-150281/2018 (Определением ВС РФ от 09.08.2019 № 305-ЭС19-12647 отказано в передаче дела в судебную коллегию ВС РФ)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376000" y="6429749"/>
            <a:ext cx="7364084" cy="39604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indent="0" algn="just">
              <a:buNone/>
            </a:pPr>
            <a:r>
              <a:rPr lang="ru-RU" sz="1100" dirty="0">
                <a:latin typeface="Arial Narrow" pitchFamily="34" charset="0"/>
              </a:rPr>
              <a:t>Организация, которая имеет лицензию на добычу нефти и (или) газа и добывает общераспространенные полезные ископаемые для собственных нужд, должна платить НДПИ в общем </a:t>
            </a:r>
            <a:r>
              <a:rPr lang="ru-RU" sz="1100" dirty="0" smtClean="0">
                <a:latin typeface="Arial Narrow" pitchFamily="34" charset="0"/>
              </a:rPr>
              <a:t>порядке.</a:t>
            </a:r>
            <a:endParaRPr lang="ru-RU" sz="11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561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778" name="Text Box 5"/>
          <p:cNvSpPr txBox="1">
            <a:spLocks noChangeArrowheads="1"/>
          </p:cNvSpPr>
          <p:nvPr/>
        </p:nvSpPr>
        <p:spPr bwMode="auto">
          <a:xfrm>
            <a:off x="1178874" y="4965580"/>
            <a:ext cx="8504594" cy="875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03539" tIns="51770" rIns="103539" bIns="51770">
            <a:spAutoFit/>
          </a:bodyPr>
          <a:lstStyle/>
          <a:p>
            <a:pPr algn="ctr" defTabSz="1043056" eaLnBrk="1" hangingPunct="1">
              <a:spcBef>
                <a:spcPct val="50000"/>
              </a:spcBef>
            </a:pPr>
            <a:r>
              <a:rPr lang="ru-RU" sz="5000" b="1" dirty="0">
                <a:solidFill>
                  <a:srgbClr val="005AAA"/>
                </a:solidFill>
              </a:rPr>
              <a:t>Спасибо за внимание!</a:t>
            </a:r>
          </a:p>
        </p:txBody>
      </p:sp>
      <p:pic>
        <p:nvPicPr>
          <p:cNvPr id="8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0516" y="1417406"/>
            <a:ext cx="3279277" cy="3535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785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26688</TotalTime>
  <Words>1489</Words>
  <Application>Microsoft Office PowerPoint</Application>
  <PresentationFormat>Произвольный</PresentationFormat>
  <Paragraphs>71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Present_FNS2012_A4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Доклад</dc:title>
  <dc:creator>Качалин С.С.</dc:creator>
  <cp:keywords>МИ ФНС России по КН2</cp:keywords>
  <cp:lastModifiedBy>Федосеев Александр Сергеевич</cp:lastModifiedBy>
  <cp:revision>1947</cp:revision>
  <cp:lastPrinted>2019-09-11T13:29:20Z</cp:lastPrinted>
  <dcterms:created xsi:type="dcterms:W3CDTF">2013-04-16T12:12:16Z</dcterms:created>
  <dcterms:modified xsi:type="dcterms:W3CDTF">2019-09-12T14:58:29Z</dcterms:modified>
</cp:coreProperties>
</file>